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897" showSpecialPlsOnTitleSld="0" strictFirstAndLastChars="0">
  <p:sldMasterIdLst>
    <p:sldMasterId id="2147483664" r:id="rId1"/>
  </p:sldMasterIdLst>
  <p:notesMasterIdLst>
    <p:notesMasterId r:id="rId10"/>
  </p:notesMasterIdLst>
  <p:handoutMasterIdLst>
    <p:handoutMasterId r:id="rId11"/>
  </p:handoutMasterIdLst>
  <p:sldIdLst>
    <p:sldId id="286" r:id="rId2"/>
    <p:sldId id="317" r:id="rId3"/>
    <p:sldId id="319" r:id="rId4"/>
    <p:sldId id="324" r:id="rId5"/>
    <p:sldId id="325" r:id="rId6"/>
    <p:sldId id="321" r:id="rId7"/>
    <p:sldId id="323" r:id="rId8"/>
    <p:sldId id="316" r:id="rId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50"/>
    <a:srgbClr val="7A7A7A"/>
    <a:srgbClr val="6B6B6B"/>
    <a:srgbClr val="767676"/>
    <a:srgbClr val="4C4C4C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22" autoAdjust="0"/>
  </p:normalViewPr>
  <p:slideViewPr>
    <p:cSldViewPr snapToGrid="0">
      <p:cViewPr varScale="1">
        <p:scale>
          <a:sx n="80" d="100"/>
          <a:sy n="80" d="100"/>
        </p:scale>
        <p:origin x="-1080" y="-96"/>
      </p:cViewPr>
      <p:guideLst>
        <p:guide orient="horz" pos="1311"/>
        <p:guide orient="horz" pos="3758"/>
        <p:guide orient="horz" pos="1062"/>
        <p:guide orient="horz" pos="449"/>
        <p:guide orient="horz" pos="2849"/>
        <p:guide orient="horz" pos="2153"/>
        <p:guide orient="horz" pos="5442"/>
        <p:guide orient="horz" pos="1954"/>
        <p:guide pos="219"/>
        <p:guide pos="5551"/>
        <p:guide pos="2879"/>
        <p:guide pos="1521"/>
        <p:guide pos="4218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264" y="-96"/>
      </p:cViewPr>
      <p:guideLst>
        <p:guide orient="horz" pos="3024"/>
        <p:guide orient="horz" pos="5906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248A7D45-D04D-4B80-90EF-34F48D18C37A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AB69BBA2-4AEB-4B61-8393-54D11319A087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8061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486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7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3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07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1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Documents and Settings\200015691\Desktop\Ivan Files\Downloads\IAW Tagline\IAW Tagline PPT use\One Line-Horizontal\GE_lockup_PMS7455_IaW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33675"/>
            <a:ext cx="3687763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0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 smtClean="0"/>
              <a:t>GE Title or job number</a:t>
            </a:r>
            <a:endParaRPr lang="en-US" sz="900" dirty="0"/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9/20/2011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9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6082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15736"/>
            <a:ext cx="8459788" cy="484850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9/20/2011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9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9/20/2011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9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20687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6063201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9/20/2011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142" y="1736449"/>
            <a:ext cx="4152405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42" y="2189527"/>
            <a:ext cx="4152405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14" y="1736449"/>
            <a:ext cx="4154036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14" y="2189527"/>
            <a:ext cx="4154036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9/20/2011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9/20/2011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41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77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80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ts val="24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40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400" dirty="0" smtClean="0"/>
              <a:t>Assembling Data to Fight Cancer</a:t>
            </a:r>
            <a:endParaRPr lang="en-US" sz="4400" dirty="0"/>
          </a:p>
        </p:txBody>
      </p:sp>
      <p:sp>
        <p:nvSpPr>
          <p:cNvPr id="731141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Paul Marcum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Director, Global Digital Marketing &amp; Programming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GE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@</a:t>
            </a:r>
            <a:r>
              <a:rPr lang="en-US" sz="2400" dirty="0" err="1" smtClean="0">
                <a:solidFill>
                  <a:srgbClr val="00B0F0"/>
                </a:solidFill>
              </a:rPr>
              <a:t>jpmarcum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2" b="50000"/>
          <a:stretch/>
        </p:blipFill>
        <p:spPr>
          <a:xfrm>
            <a:off x="4061360" y="4656327"/>
            <a:ext cx="4511041" cy="1420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Cancer 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50 Years in the oncology space</a:t>
            </a:r>
          </a:p>
          <a:p>
            <a:pPr lvl="1"/>
            <a:r>
              <a:rPr lang="en-US" sz="2400" dirty="0" smtClean="0"/>
              <a:t>GE Healthcare a world leader in diagnostic technologies</a:t>
            </a:r>
          </a:p>
          <a:p>
            <a:pPr lvl="1"/>
            <a:r>
              <a:rPr lang="en-US" sz="2400" dirty="0" smtClean="0"/>
              <a:t>healthymagination is a $6B investment in programs and technologies to provide better health to more people</a:t>
            </a:r>
          </a:p>
          <a:p>
            <a:pPr lvl="1"/>
            <a:r>
              <a:rPr lang="en-US" sz="2400" dirty="0" smtClean="0"/>
              <a:t>Over the next five years we’ll be dedicating $1B to the development of new oncology solutions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3747" y="4238363"/>
            <a:ext cx="8917366" cy="3005137"/>
            <a:chOff x="213747" y="3870238"/>
            <a:chExt cx="8917366" cy="3005137"/>
          </a:xfrm>
        </p:grpSpPr>
        <p:grpSp>
          <p:nvGrpSpPr>
            <p:cNvPr id="6" name="Group 5"/>
            <p:cNvGrpSpPr/>
            <p:nvPr/>
          </p:nvGrpSpPr>
          <p:grpSpPr>
            <a:xfrm>
              <a:off x="380009" y="3870238"/>
              <a:ext cx="8751104" cy="3005137"/>
              <a:chOff x="403759" y="3965238"/>
              <a:chExt cx="8751104" cy="3005137"/>
            </a:xfrm>
          </p:grpSpPr>
          <p:pic>
            <p:nvPicPr>
              <p:cNvPr id="4" name="Picture 4" descr="timeline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2663" y="3965238"/>
                <a:ext cx="8712200" cy="3005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403759" y="6602678"/>
                <a:ext cx="8728363" cy="3384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13747" y="5058884"/>
              <a:ext cx="237507" cy="1772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52452" y="4286997"/>
            <a:ext cx="475963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We see the day when cancer </a:t>
            </a:r>
          </a:p>
          <a:p>
            <a:pPr algn="ctr"/>
            <a:r>
              <a:rPr lang="en-US" sz="2800" dirty="0" smtClean="0"/>
              <a:t>is no longer a deadly disease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16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Innovation:  ecomagination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$134MM invested in sustainable energy</a:t>
            </a:r>
          </a:p>
          <a:p>
            <a:pPr lvl="1"/>
            <a:r>
              <a:rPr lang="en-US" sz="2400" dirty="0" smtClean="0"/>
              <a:t>22 investments and commercial partnerships; completed one acquisition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hrough innovation awards we granted $1.1MM to early stage entrepreneurs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1984" y="4660105"/>
            <a:ext cx="5130141" cy="2085069"/>
            <a:chOff x="2905654" y="3560064"/>
            <a:chExt cx="6226471" cy="2816985"/>
          </a:xfrm>
        </p:grpSpPr>
        <p:pic>
          <p:nvPicPr>
            <p:cNvPr id="786434" name="Picture 2" descr="C:\Documents and Settings\200019363\My Documents\Ecomagination\Challenge\Challenge Comps 01.14.11\challenge_web_jpgs_0114\idea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2" t="17743" r="16479" b="65817"/>
            <a:stretch/>
          </p:blipFill>
          <p:spPr bwMode="auto">
            <a:xfrm>
              <a:off x="2905654" y="3906032"/>
              <a:ext cx="6139544" cy="2471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905654" y="3906032"/>
              <a:ext cx="2006930" cy="771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095805" y="3560064"/>
              <a:ext cx="1036320" cy="7319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57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Assembling Tools to Fight </a:t>
            </a:r>
            <a:r>
              <a:rPr lang="en-US" baseline="0" dirty="0" smtClean="0"/>
              <a:t>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$100MM fund to advance breast cancer diagnostics through open innovation</a:t>
            </a:r>
          </a:p>
          <a:p>
            <a:pPr lvl="1"/>
            <a:r>
              <a:rPr lang="en-US" sz="2400" dirty="0" smtClean="0"/>
              <a:t>Partnership with </a:t>
            </a:r>
            <a:r>
              <a:rPr lang="en-US" sz="2400" dirty="0" err="1" smtClean="0"/>
              <a:t>Kleiner</a:t>
            </a:r>
            <a:r>
              <a:rPr lang="en-US" sz="2400" dirty="0" smtClean="0"/>
              <a:t> Perkins </a:t>
            </a:r>
            <a:r>
              <a:rPr lang="en-US" sz="2400" dirty="0" err="1" smtClean="0"/>
              <a:t>Caufield</a:t>
            </a:r>
            <a:r>
              <a:rPr lang="en-US" sz="2400" dirty="0" smtClean="0"/>
              <a:t> &amp; Byers, </a:t>
            </a:r>
            <a:r>
              <a:rPr lang="en-US" sz="2400" dirty="0" err="1" smtClean="0"/>
              <a:t>Venrock</a:t>
            </a:r>
            <a:r>
              <a:rPr lang="en-US" sz="2400" dirty="0" smtClean="0"/>
              <a:t> Capital, Mohr </a:t>
            </a:r>
            <a:r>
              <a:rPr lang="en-US" sz="2400" dirty="0" err="1" smtClean="0"/>
              <a:t>Davidow</a:t>
            </a:r>
            <a:r>
              <a:rPr lang="en-US" sz="2400" dirty="0" smtClean="0"/>
              <a:t> and MPM Capital</a:t>
            </a:r>
          </a:p>
          <a:p>
            <a:pPr lvl="1"/>
            <a:r>
              <a:rPr lang="en-US" sz="2400" b="1" i="0" dirty="0" smtClean="0">
                <a:solidFill>
                  <a:srgbClr val="1E4191"/>
                </a:solidFill>
                <a:effectLst/>
              </a:rPr>
              <a:t>Initial challenge runs until</a:t>
            </a:r>
            <a:r>
              <a:rPr lang="en-US" sz="2400" b="1" i="0" baseline="0" dirty="0" smtClean="0">
                <a:solidFill>
                  <a:srgbClr val="1E4191"/>
                </a:solidFill>
                <a:effectLst/>
              </a:rPr>
              <a:t>  November</a:t>
            </a:r>
            <a:r>
              <a:rPr lang="en-US" sz="2400" b="1" i="0" dirty="0" smtClean="0">
                <a:solidFill>
                  <a:srgbClr val="1E4191"/>
                </a:solidFill>
                <a:effectLst/>
              </a:rPr>
              <a:t> 20, 2011:</a:t>
            </a:r>
          </a:p>
          <a:p>
            <a:pPr lvl="2"/>
            <a:r>
              <a:rPr lang="en-US" sz="2400" b="1" i="0" dirty="0" smtClean="0">
                <a:solidFill>
                  <a:srgbClr val="1E4191"/>
                </a:solidFill>
                <a:effectLst/>
              </a:rPr>
              <a:t>Breast cancer pathways:</a:t>
            </a:r>
            <a:r>
              <a:rPr lang="en-US" sz="2400" b="0" i="0" dirty="0" smtClean="0">
                <a:solidFill>
                  <a:srgbClr val="1E4191"/>
                </a:solidFill>
                <a:effectLst/>
              </a:rPr>
              <a:t> Map breast cancer pathways independent of classic hormone dependent signaling</a:t>
            </a:r>
          </a:p>
          <a:p>
            <a:pPr lvl="2"/>
            <a:r>
              <a:rPr lang="en-US" sz="2400" b="1" i="0" dirty="0" smtClean="0">
                <a:solidFill>
                  <a:srgbClr val="1E4191"/>
                </a:solidFill>
                <a:effectLst/>
              </a:rPr>
              <a:t>Molecular similarities between tumors:</a:t>
            </a:r>
            <a:r>
              <a:rPr lang="en-US" sz="2400" b="0" i="0" dirty="0" smtClean="0">
                <a:solidFill>
                  <a:srgbClr val="1E4191"/>
                </a:solidFill>
                <a:effectLst/>
              </a:rPr>
              <a:t> Map the molecular/proteomic similarities between breast cancer and other solid tumors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2" b="50000"/>
          <a:stretch/>
        </p:blipFill>
        <p:spPr>
          <a:xfrm>
            <a:off x="4405735" y="5214452"/>
            <a:ext cx="4511041" cy="14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see data as critical to improved outcomes for breast cancer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In partnership with O’Reilly, this fall we’re bringing together our data and partner data in an accessible, open platform – and a template for best practices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We’ll be enlisting the data scientist community for your guidance and participation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We’ll be announcing</a:t>
            </a:r>
            <a:r>
              <a:rPr lang="en-US" sz="2400" baseline="0" dirty="0" smtClean="0"/>
              <a:t> a series of challenges and prizes for</a:t>
            </a:r>
            <a:r>
              <a:rPr lang="en-US" sz="2400" dirty="0" smtClean="0"/>
              <a:t> data scientists to analyze the data and improve accessibility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26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E4191"/>
                </a:solidFill>
                <a:effectLst/>
              </a:rPr>
              <a:t>MQIC:  A de-identified subset of the 18 million lives we track through the centricity family of EMRs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Premier Research Services:  De-identified data on </a:t>
            </a:r>
            <a:r>
              <a:rPr lang="en-US" sz="2400" dirty="0" smtClean="0">
                <a:solidFill>
                  <a:srgbClr val="1E4191"/>
                </a:solidFill>
                <a:effectLst/>
              </a:rPr>
              <a:t>roughly 56 million inpatients dating back to 2000 and 275+ million outpatients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Clarient:</a:t>
            </a:r>
            <a:r>
              <a:rPr lang="en-US" sz="2400" baseline="0" dirty="0" smtClean="0"/>
              <a:t>  Tracking cancer</a:t>
            </a:r>
            <a:r>
              <a:rPr lang="en-US" sz="2400" dirty="0" smtClean="0"/>
              <a:t> at the molecular level</a:t>
            </a:r>
          </a:p>
        </p:txBody>
      </p:sp>
      <p:pic>
        <p:nvPicPr>
          <p:cNvPr id="78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79" y="4586907"/>
            <a:ext cx="16192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69" y="4286249"/>
            <a:ext cx="1832511" cy="109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Premier: Accelerating performance in healthca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88"/>
          <a:stretch/>
        </p:blipFill>
        <p:spPr bwMode="auto">
          <a:xfrm>
            <a:off x="6033861" y="4501047"/>
            <a:ext cx="1714500" cy="8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Panel at Strata Conference on Friday @ 2:30PM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data.healthymagination.com to sign up for email announcements on data challenge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challenge.healthymagination.com to visit breast cancer challenge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@</a:t>
            </a:r>
            <a:r>
              <a:rPr lang="en-US" sz="2800" dirty="0" err="1" smtClean="0"/>
              <a:t>jpmarcum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84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4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GE Colour Palette">
      <a:dk1>
        <a:srgbClr val="1E4191"/>
      </a:dk1>
      <a:lt1>
        <a:srgbClr val="FFFFFF"/>
      </a:lt1>
      <a:dk2>
        <a:srgbClr val="FF6600"/>
      </a:dk2>
      <a:lt2>
        <a:srgbClr val="EE3324"/>
      </a:lt2>
      <a:accent1>
        <a:srgbClr val="711371"/>
      </a:accent1>
      <a:accent2>
        <a:srgbClr val="28B9F5"/>
      </a:accent2>
      <a:accent3>
        <a:srgbClr val="00AA50"/>
      </a:accent3>
      <a:accent4>
        <a:srgbClr val="CD0078"/>
      </a:accent4>
      <a:accent5>
        <a:srgbClr val="76B900"/>
      </a:accent5>
      <a:accent6>
        <a:srgbClr val="EBD70A"/>
      </a:accent6>
      <a:hlink>
        <a:srgbClr val="EE3324"/>
      </a:hlink>
      <a:folHlink>
        <a:srgbClr val="EE3324"/>
      </a:folHlink>
    </a:clrScheme>
    <a:fontScheme name="GE Fonts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1497</TotalTime>
  <Words>304</Words>
  <Application>Microsoft Office PowerPoint</Application>
  <PresentationFormat>On-screen Show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Assembling Data to Fight Cancer</vt:lpstr>
      <vt:lpstr>Our Cancer Commitment</vt:lpstr>
      <vt:lpstr>Open Innovation:  ecomagination challenge</vt:lpstr>
      <vt:lpstr>Assembling Tools to Fight Cancer</vt:lpstr>
      <vt:lpstr>We see data as critical to improved outcomes for breast cancer patients</vt:lpstr>
      <vt:lpstr>Launch Data</vt:lpstr>
      <vt:lpstr>To Learn More</vt:lpstr>
      <vt:lpstr>PowerPoint Presentation</vt:lpstr>
    </vt:vector>
  </TitlesOfParts>
  <Manager/>
  <Company>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Assembling Data to Fight Cancer</dc:title>
  <dc:subject/>
  <dc:creator>Marcum, James Paul</dc:creator>
  <cp:keywords>September 22, 2004 – Version 1.1</cp:keywords>
  <dc:description>General Electric Company 2004</dc:description>
  <cp:lastModifiedBy>Marcum, James Paul</cp:lastModifiedBy>
  <cp:revision>22</cp:revision>
  <cp:lastPrinted>2011-09-20T00:07:29Z</cp:lastPrinted>
  <dcterms:created xsi:type="dcterms:W3CDTF">2011-09-19T11:48:40Z</dcterms:created>
  <dcterms:modified xsi:type="dcterms:W3CDTF">2011-09-20T13:53:20Z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WizKit Template Type">
    <vt:lpwstr>Onscreen</vt:lpwstr>
  </property>
  <property fmtid="{D5CDD505-2E9C-101B-9397-08002B2CF9AE}" pid="4" name="WizKit Template Version">
    <vt:i4>4</vt:i4>
  </property>
  <property fmtid="{D5CDD505-2E9C-101B-9397-08002B2CF9AE}" pid="5" name="TB4 template version">
    <vt:r8>4</vt:r8>
  </property>
  <property fmtid="{D5CDD505-2E9C-101B-9397-08002B2CF9AE}" pid="6" name="TB4 template type">
    <vt:lpwstr>onscreen</vt:lpwstr>
  </property>
</Properties>
</file>